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" y="1554480"/>
            <a:ext cx="3108960" cy="457200"/>
          </a:xfrm>
          <a:prstGeom prst="roundRect">
            <a:avLst>
              <a:gd name="adj" fmla="val 50000"/>
            </a:avLst>
          </a:prstGeom>
          <a:solidFill>
            <a:srgbClr val="13131B"/>
          </a:solidFill>
          <a:ln w="9525">
            <a:solidFill>
              <a:srgbClr val="26263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68680" y="1746504"/>
            <a:ext cx="109728" cy="109728"/>
          </a:xfrm>
          <a:prstGeom prst="ellipse">
            <a:avLst/>
          </a:prstGeom>
          <a:solidFill>
            <a:srgbClr val="C8481A"/>
          </a:solidFill>
          <a:ln w="12700">
            <a:solidFill>
              <a:srgbClr val="C8481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051560" y="1554480"/>
            <a:ext cx="2743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Investor briefing  ·  April 2026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640080" y="2286000"/>
            <a:ext cx="10908792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GET</a:t>
            </a:r>
            <a:pPr algn="l" indent="0" marL="0">
              <a:buNone/>
            </a:pPr>
            <a:r>
              <a:rPr lang="en-US" sz="180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MILK</a:t>
            </a:r>
            <a:pPr algn="l" indent="0" marL="0">
              <a:buNone/>
            </a:pPr>
            <a:r>
              <a:rPr lang="en-US" sz="180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.</a:t>
            </a:r>
            <a:endParaRPr lang="en-US" sz="18000" dirty="0"/>
          </a:p>
        </p:txBody>
      </p:sp>
      <p:sp>
        <p:nvSpPr>
          <p:cNvPr id="6" name="Text 4"/>
          <p:cNvSpPr/>
          <p:nvPr/>
        </p:nvSpPr>
        <p:spPr>
          <a:xfrm>
            <a:off x="640080" y="4663440"/>
            <a:ext cx="907999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Agentic manufacturing intelligence — for European</a:t>
            </a:r>
            <a:endParaRPr lang="en-US" sz="2200" dirty="0"/>
          </a:p>
          <a:p>
            <a:pPr indent="0" marL="0">
              <a:buNone/>
            </a:pPr>
            <a:r>
              <a:rPr lang="en-US" sz="2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defense today, for any product tomorrow.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640080" y="6355080"/>
            <a:ext cx="10908792" cy="0"/>
          </a:xfrm>
          <a:prstGeom prst="line">
            <a:avLst/>
          </a:prstGeom>
          <a:noFill/>
          <a:ln w="6350">
            <a:solidFill>
              <a:srgbClr val="26263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 · Investor Deck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177272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 / 10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09  ·  THE BIGGER STORY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188720"/>
            <a:ext cx="1090879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Drones today.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1783080"/>
            <a:ext cx="10908792" cy="3108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Any </a:t>
            </a:r>
            <a:pPr algn="ctr" indent="0" marL="0">
              <a:buNone/>
            </a:pPr>
            <a:r>
              <a:rPr lang="en-US" sz="78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product.
</a:t>
            </a:r>
            <a:pPr algn="ctr" indent="0" marL="0">
              <a:buNone/>
            </a:pPr>
            <a:r>
              <a:rPr lang="en-US" sz="7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Any </a:t>
            </a:r>
            <a:pPr algn="ctr" indent="0" marL="0">
              <a:buNone/>
            </a:pPr>
            <a:r>
              <a:rPr lang="en-US" sz="78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industry.
</a:t>
            </a:r>
            <a:pPr algn="ctr" indent="0" marL="0">
              <a:buNone/>
            </a:pPr>
            <a:r>
              <a:rPr lang="en-US" sz="7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Any </a:t>
            </a:r>
            <a:pPr algn="ctr" indent="0" marL="0">
              <a:buNone/>
            </a:pPr>
            <a:r>
              <a:rPr lang="en-US" sz="78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factory floor.</a:t>
            </a:r>
            <a:endParaRPr lang="en-US" sz="7800" dirty="0"/>
          </a:p>
        </p:txBody>
      </p:sp>
      <p:sp>
        <p:nvSpPr>
          <p:cNvPr id="5" name="Text 3"/>
          <p:cNvSpPr/>
          <p:nvPr/>
        </p:nvSpPr>
        <p:spPr>
          <a:xfrm>
            <a:off x="1097280" y="5212080"/>
            <a:ext cx="99943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The system is product-agnostic. A medical device, an EV battery, a coffee machine — the same agent maps them onto the same European graph. We start with defense because the urgency is highest. We end where every hardware company starts a build.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6126480"/>
            <a:ext cx="1090879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6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getmilk.io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40080" y="6355080"/>
            <a:ext cx="10908792" cy="0"/>
          </a:xfrm>
          <a:prstGeom prst="line">
            <a:avLst/>
          </a:prstGeom>
          <a:noFill/>
          <a:ln w="6350">
            <a:solidFill>
              <a:srgbClr val="26263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 · Investor Deck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177272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 / 10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01  ·  THE MOMENT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In the past 12 months, Europe's defense-tech sector raised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10908792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€2.3B+</a:t>
            </a:r>
            <a:endParaRPr lang="en-US" sz="200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and committed to building hardware at unprecedented pace.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640080" y="5029200"/>
            <a:ext cx="999439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Helsing  ·  Quantum Systems  ·  STARK  ·  Tekever  ·  ARX  ·  Origin Robotics  ·  Pilotix</a:t>
            </a:r>
            <a:endParaRPr lang="en-US" sz="14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4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one of them is ramping production on a timeline their supplier base was never designed for.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40080" y="6355080"/>
            <a:ext cx="10908792" cy="0"/>
          </a:xfrm>
          <a:prstGeom prst="line">
            <a:avLst/>
          </a:prstGeom>
          <a:noFill/>
          <a:ln w="6350">
            <a:solidFill>
              <a:srgbClr val="26263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 · Investor Deck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177272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 / 10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02  ·  THE BOTTLENECK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10908792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Europe's supplier base is </a:t>
            </a:r>
            <a:pPr indent="0" marL="0">
              <a:buNone/>
            </a:pPr>
            <a:r>
              <a:rPr lang="en-US" sz="44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opaque, fragmented, </a:t>
            </a:r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and </a:t>
            </a:r>
            <a:pPr indent="0" marL="0">
              <a:buNone/>
            </a:pPr>
            <a:r>
              <a:rPr lang="en-US" sz="44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slow.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3200400"/>
            <a:ext cx="3453384" cy="274320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200400"/>
            <a:ext cx="365760" cy="54864"/>
          </a:xfrm>
          <a:prstGeom prst="rect">
            <a:avLst/>
          </a:prstGeom>
          <a:solidFill>
            <a:srgbClr val="C8481A"/>
          </a:solidFill>
          <a:ln w="12700">
            <a:solidFill>
              <a:srgbClr val="C8481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5840" y="3566160"/>
            <a:ext cx="27218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Opaque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005840" y="4206240"/>
            <a:ext cx="2721864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Most CNC shops, EMS, and connector vendors aren't online. Spec sheets live in PDFs. Capabilities are tribal knowledge.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367784" y="3200400"/>
            <a:ext cx="3453384" cy="274320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367784" y="3200400"/>
            <a:ext cx="365760" cy="54864"/>
          </a:xfrm>
          <a:prstGeom prst="rect">
            <a:avLst/>
          </a:prstGeom>
          <a:solidFill>
            <a:srgbClr val="C8481A"/>
          </a:solidFill>
          <a:ln w="12700">
            <a:solidFill>
              <a:srgbClr val="C8481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33544" y="3566160"/>
            <a:ext cx="27218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Fragmented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4733544" y="4206240"/>
            <a:ext cx="2721864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27 EU countries, 1,000+ small specialists, no unified registry, no common taxonomy.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8095488" y="3200400"/>
            <a:ext cx="3453384" cy="274320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95488" y="3200400"/>
            <a:ext cx="365760" cy="54864"/>
          </a:xfrm>
          <a:prstGeom prst="rect">
            <a:avLst/>
          </a:prstGeom>
          <a:solidFill>
            <a:srgbClr val="C8481A"/>
          </a:solidFill>
          <a:ln w="12700">
            <a:solidFill>
              <a:srgbClr val="C8481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61248" y="3566160"/>
            <a:ext cx="27218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Slow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8461248" y="4206240"/>
            <a:ext cx="2721864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3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 founder spends 6+ weeks emailing, RFQ'ing, qualifying — by default the easiest path is China.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640080" y="6355080"/>
            <a:ext cx="10908792" cy="0"/>
          </a:xfrm>
          <a:prstGeom prst="line">
            <a:avLst/>
          </a:prstGeom>
          <a:noFill/>
          <a:ln w="6350">
            <a:solidFill>
              <a:srgbClr val="26263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 · Investor Deck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0177272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 / 10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03  ·  THE COST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5180076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Today, every drone team </a:t>
            </a:r>
            <a:pPr indent="0" marL="0">
              <a:buNone/>
            </a:pPr>
            <a:r>
              <a:rPr lang="en-US" sz="36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re-discovers </a:t>
            </a:r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same suppliers.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3291840"/>
            <a:ext cx="5180076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Manual sourcing. Cold emails. Datasheet hunts. By month 2, the path of least resistance points east.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640080" y="4297680"/>
            <a:ext cx="51800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euro spent abroad is one not strengthening Europe's industrial base.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368796" y="1097280"/>
            <a:ext cx="3367049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Find candidate suppliers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735845" y="1097280"/>
            <a:ext cx="181302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 weeks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6368796" y="1645920"/>
            <a:ext cx="5180076" cy="0"/>
          </a:xfrm>
          <a:prstGeom prst="line">
            <a:avLst/>
          </a:prstGeom>
          <a:noFill/>
          <a:ln w="9525">
            <a:solidFill>
              <a:srgbClr val="262633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368796" y="1828800"/>
            <a:ext cx="3367049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Run RFQs + qualify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9735845" y="1828800"/>
            <a:ext cx="181302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 weeks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6368796" y="2377440"/>
            <a:ext cx="5180076" cy="0"/>
          </a:xfrm>
          <a:prstGeom prst="line">
            <a:avLst/>
          </a:prstGeom>
          <a:noFill/>
          <a:ln w="9525">
            <a:solidFill>
              <a:srgbClr val="262633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368796" y="2560320"/>
            <a:ext cx="3367049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Trial samples + decide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9735845" y="2560320"/>
            <a:ext cx="1813027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1+ week</a:t>
            </a:r>
            <a:endParaRPr lang="en-US" sz="2200" dirty="0"/>
          </a:p>
        </p:txBody>
      </p:sp>
      <p:sp>
        <p:nvSpPr>
          <p:cNvPr id="14" name="Shape 12"/>
          <p:cNvSpPr/>
          <p:nvPr/>
        </p:nvSpPr>
        <p:spPr>
          <a:xfrm>
            <a:off x="6368796" y="3108960"/>
            <a:ext cx="5180076" cy="0"/>
          </a:xfrm>
          <a:prstGeom prst="line">
            <a:avLst/>
          </a:prstGeom>
          <a:noFill/>
          <a:ln w="9525">
            <a:solidFill>
              <a:srgbClr val="26263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68796" y="3657600"/>
            <a:ext cx="5180076" cy="1280160"/>
          </a:xfrm>
          <a:prstGeom prst="rect">
            <a:avLst/>
          </a:prstGeom>
          <a:solidFill>
            <a:srgbClr val="1A0E08"/>
          </a:solidFill>
          <a:ln w="19050">
            <a:solidFill>
              <a:srgbClr val="C8481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734556" y="3794760"/>
            <a:ext cx="4448556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C8481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Total before first batch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734556" y="4160520"/>
            <a:ext cx="4448556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6+ weeks</a:t>
            </a:r>
            <a:endParaRPr lang="en-US" sz="5600" dirty="0"/>
          </a:p>
        </p:txBody>
      </p:sp>
      <p:sp>
        <p:nvSpPr>
          <p:cNvPr id="18" name="Shape 16"/>
          <p:cNvSpPr/>
          <p:nvPr/>
        </p:nvSpPr>
        <p:spPr>
          <a:xfrm>
            <a:off x="640080" y="6355080"/>
            <a:ext cx="10908792" cy="0"/>
          </a:xfrm>
          <a:prstGeom prst="line">
            <a:avLst/>
          </a:prstGeom>
          <a:noFill/>
          <a:ln w="6350">
            <a:solidFill>
              <a:srgbClr val="26263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 · Investor Deck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177272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 / 10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04  ·  GETMILK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0879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Drop a spec. Get a supply chain in </a:t>
            </a:r>
            <a:pPr indent="0" marL="0">
              <a:buNone/>
            </a:pPr>
            <a:r>
              <a:rPr lang="en-US" sz="44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90 seconds.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3291840"/>
            <a:ext cx="3453384" cy="228600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" y="3657600"/>
            <a:ext cx="640080" cy="640080"/>
          </a:xfrm>
          <a:prstGeom prst="ellipse">
            <a:avLst/>
          </a:prstGeom>
          <a:solidFill>
            <a:srgbClr val="C8481A"/>
          </a:solidFill>
          <a:ln w="12700">
            <a:solidFill>
              <a:srgbClr val="C8481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5840" y="36576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1005840" y="4480560"/>
            <a:ext cx="27218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Drop datasheet, BOM, or product link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367784" y="3291840"/>
            <a:ext cx="3453384" cy="228600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733544" y="3657600"/>
            <a:ext cx="640080" cy="640080"/>
          </a:xfrm>
          <a:prstGeom prst="ellipse">
            <a:avLst/>
          </a:prstGeom>
          <a:solidFill>
            <a:srgbClr val="C8481A"/>
          </a:solidFill>
          <a:ln w="12700">
            <a:solidFill>
              <a:srgbClr val="C8481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733544" y="36576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4733544" y="4480560"/>
            <a:ext cx="27218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 reads, queries our EU registry, drafts the spec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095488" y="3291840"/>
            <a:ext cx="3453384" cy="228600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461248" y="3657600"/>
            <a:ext cx="640080" cy="640080"/>
          </a:xfrm>
          <a:prstGeom prst="ellipse">
            <a:avLst/>
          </a:prstGeom>
          <a:solidFill>
            <a:srgbClr val="C8481A"/>
          </a:solidFill>
          <a:ln w="12700">
            <a:solidFill>
              <a:srgbClr val="C8481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461248" y="3657600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8461248" y="4480560"/>
            <a:ext cx="27218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Returns sourcing options, risks, 90-day plan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640080" y="6355080"/>
            <a:ext cx="10908792" cy="0"/>
          </a:xfrm>
          <a:prstGeom prst="line">
            <a:avLst/>
          </a:prstGeom>
          <a:noFill/>
          <a:ln w="6350">
            <a:solidFill>
              <a:srgbClr val="26263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4008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 · Investor Deck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10177272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 / 10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05  ·  INSIDE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5180076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You see </a:t>
            </a:r>
            <a:pPr indent="0" marL="0">
              <a:buNone/>
            </a:pPr>
            <a:r>
              <a:rPr lang="en-US" sz="38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every step </a:t>
            </a:r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agent takes.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640080" y="3291840"/>
            <a:ext cx="5180076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Live log streams as GETMILK reads files, queries our manufacturer registry, scrapes related links, drafts the spec field-by-field.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40080" y="4663440"/>
            <a:ext cx="518007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No black box. No “trust the AI.” Auditable from day one.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6368796" y="1097280"/>
            <a:ext cx="5180076" cy="4937760"/>
          </a:xfrm>
          <a:prstGeom prst="rect">
            <a:avLst/>
          </a:prstGeom>
          <a:solidFill>
            <a:srgbClr val="000000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597396" y="1234440"/>
            <a:ext cx="47228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●  LIVE  ·  AGENT LOG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597396" y="1554480"/>
            <a:ext cx="4722876" cy="0"/>
          </a:xfrm>
          <a:prstGeom prst="line">
            <a:avLst/>
          </a:prstGeom>
          <a:noFill/>
          <a:ln w="6350">
            <a:solidFill>
              <a:srgbClr val="1F293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597396" y="1691640"/>
            <a:ext cx="47228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[SYSTEM]</a:t>
            </a:r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00:01  </a:t>
            </a:r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Reading PDF · 5193 Motor 3115.pdf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597396" y="2075688"/>
            <a:ext cx="47228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[SYSTEM]</a:t>
            </a:r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00:02  </a:t>
            </a:r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Fetching pilotix.eu · following 3 related pages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597396" y="2459736"/>
            <a:ext cx="47228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48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[GETMILK]</a:t>
            </a:r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00:08  </a:t>
            </a:r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Drafting · Name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6597396" y="2843784"/>
            <a:ext cx="47228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48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[GETMILK]</a:t>
            </a:r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00:09  </a:t>
            </a:r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Drafting · Localization Score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6597396" y="3227832"/>
            <a:ext cx="47228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0A5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[DATABASE]</a:t>
            </a:r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00:14  </a:t>
            </a:r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Querying EU manufacturer registry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597396" y="3611880"/>
            <a:ext cx="47228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0A5F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[DATABASE]</a:t>
            </a:r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00:14  </a:t>
            </a:r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Loaded 40 manufacturers as context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597396" y="3995928"/>
            <a:ext cx="47228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8481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[GETMILK]</a:t>
            </a:r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00:18  </a:t>
            </a:r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Drafting · Sourcing Options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597396" y="4379976"/>
            <a:ext cx="4722876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[SYSTEM]</a:t>
            </a:r>
            <a:pPr indent="0" marL="0">
              <a:buNone/>
            </a:pPr>
            <a:r>
              <a:rPr lang="en-US" sz="1100" dirty="0">
                <a:solidFill>
                  <a:srgbClr val="4B55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00:29  </a:t>
            </a:r>
            <a:pPr indent="0" marL="0">
              <a:buNone/>
            </a:pPr>
            <a:r>
              <a:rPr lang="en-US" sz="1100" dirty="0">
                <a:solidFill>
                  <a:srgbClr val="E5E7E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Plan ready · 12 tasks · 5 contacts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6597396" y="4855464"/>
            <a:ext cx="47228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4B556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⌄ Streaming…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40080" y="6355080"/>
            <a:ext cx="10908792" cy="0"/>
          </a:xfrm>
          <a:prstGeom prst="line">
            <a:avLst/>
          </a:prstGeom>
          <a:noFill/>
          <a:ln w="6350">
            <a:solidFill>
              <a:srgbClr val="26263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 · Investor Deck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177272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 / 10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06  ·  THE OUTPUT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097280"/>
            <a:ext cx="1090879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real product page — </a:t>
            </a:r>
            <a:pPr indent="0" marL="0">
              <a:buNone/>
            </a:pPr>
            <a:r>
              <a:rPr lang="en-US" sz="32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named European suppliers</a:t>
            </a:r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, risks, plan.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2651760"/>
            <a:ext cx="10908792" cy="329184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005840" y="3017520"/>
            <a:ext cx="822960" cy="292608"/>
          </a:xfrm>
          <a:prstGeom prst="roundRect">
            <a:avLst>
              <a:gd name="adj" fmla="val 50000"/>
            </a:avLst>
          </a:prstGeom>
          <a:solidFill>
            <a:srgbClr val="0A2A1A"/>
          </a:solidFill>
          <a:ln w="6350">
            <a:solidFill>
              <a:srgbClr val="10B98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05840" y="3017520"/>
            <a:ext cx="822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Propulsion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1965960" y="3017520"/>
            <a:ext cx="512064" cy="292608"/>
          </a:xfrm>
          <a:prstGeom prst="roundRect">
            <a:avLst>
              <a:gd name="adj" fmla="val 50000"/>
            </a:avLst>
          </a:prstGeom>
          <a:solidFill>
            <a:srgbClr val="2A1F0A"/>
          </a:solidFill>
          <a:ln w="635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965960" y="3017520"/>
            <a:ext cx="51206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Medium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615184" y="3017520"/>
            <a:ext cx="589788" cy="292608"/>
          </a:xfrm>
          <a:prstGeom prst="roundRect">
            <a:avLst>
              <a:gd name="adj" fmla="val 50000"/>
            </a:avLst>
          </a:prstGeom>
          <a:solidFill>
            <a:srgbClr val="1A1A22"/>
          </a:solidFill>
          <a:ln w="6350">
            <a:solidFill>
              <a:srgbClr val="9CA3A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615184" y="3017520"/>
            <a:ext cx="58978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general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3429000"/>
            <a:ext cx="1017727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Pilotix 3115-900KV Brushless Motor</a:t>
            </a:r>
            <a:endParaRPr lang="en-US" sz="3000" dirty="0"/>
          </a:p>
        </p:txBody>
      </p:sp>
      <p:sp>
        <p:nvSpPr>
          <p:cNvPr id="12" name="Shape 10"/>
          <p:cNvSpPr/>
          <p:nvPr/>
        </p:nvSpPr>
        <p:spPr>
          <a:xfrm>
            <a:off x="1005840" y="4206240"/>
            <a:ext cx="1742846" cy="777240"/>
          </a:xfrm>
          <a:prstGeom prst="rect">
            <a:avLst/>
          </a:prstGeom>
          <a:solidFill>
            <a:srgbClr val="0A0A0F"/>
          </a:solidFill>
          <a:ln w="6350">
            <a:solidFill>
              <a:srgbClr val="26263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1097280" y="4279392"/>
            <a:ext cx="155996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EU LOC.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1097280" y="4498848"/>
            <a:ext cx="155996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3/10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3114446" y="4206240"/>
            <a:ext cx="1742846" cy="777240"/>
          </a:xfrm>
          <a:prstGeom prst="rect">
            <a:avLst/>
          </a:prstGeom>
          <a:solidFill>
            <a:srgbClr val="0A0A0F"/>
          </a:solidFill>
          <a:ln w="6350">
            <a:solidFill>
              <a:srgbClr val="26263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205886" y="4279392"/>
            <a:ext cx="155996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PER UNIT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3205886" y="4498848"/>
            <a:ext cx="155996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€40–70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5223053" y="4206240"/>
            <a:ext cx="1742846" cy="777240"/>
          </a:xfrm>
          <a:prstGeom prst="rect">
            <a:avLst/>
          </a:prstGeom>
          <a:solidFill>
            <a:srgbClr val="0A0A0F"/>
          </a:solidFill>
          <a:ln w="6350">
            <a:solidFill>
              <a:srgbClr val="262633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314493" y="4279392"/>
            <a:ext cx="155996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BATCH</a:t>
            </a:r>
            <a:endParaRPr lang="en-US" sz="800" dirty="0"/>
          </a:p>
        </p:txBody>
      </p:sp>
      <p:sp>
        <p:nvSpPr>
          <p:cNvPr id="20" name="Text 18"/>
          <p:cNvSpPr/>
          <p:nvPr/>
        </p:nvSpPr>
        <p:spPr>
          <a:xfrm>
            <a:off x="5314493" y="4498848"/>
            <a:ext cx="155996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500u</a:t>
            </a:r>
            <a:endParaRPr lang="en-US" sz="2000" dirty="0"/>
          </a:p>
        </p:txBody>
      </p:sp>
      <p:sp>
        <p:nvSpPr>
          <p:cNvPr id="21" name="Shape 19"/>
          <p:cNvSpPr/>
          <p:nvPr/>
        </p:nvSpPr>
        <p:spPr>
          <a:xfrm>
            <a:off x="7331659" y="4206240"/>
            <a:ext cx="1742846" cy="777240"/>
          </a:xfrm>
          <a:prstGeom prst="rect">
            <a:avLst/>
          </a:prstGeom>
          <a:solidFill>
            <a:srgbClr val="0A0A0F"/>
          </a:solidFill>
          <a:ln w="6350">
            <a:solidFill>
              <a:srgbClr val="26263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423099" y="4279392"/>
            <a:ext cx="155996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LEAD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423099" y="4498848"/>
            <a:ext cx="155996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16w</a:t>
            </a:r>
            <a:endParaRPr lang="en-US" sz="2000" dirty="0"/>
          </a:p>
        </p:txBody>
      </p:sp>
      <p:sp>
        <p:nvSpPr>
          <p:cNvPr id="24" name="Shape 22"/>
          <p:cNvSpPr/>
          <p:nvPr/>
        </p:nvSpPr>
        <p:spPr>
          <a:xfrm>
            <a:off x="9440266" y="4206240"/>
            <a:ext cx="1742846" cy="777240"/>
          </a:xfrm>
          <a:prstGeom prst="rect">
            <a:avLst/>
          </a:prstGeom>
          <a:solidFill>
            <a:srgbClr val="0A0A0F"/>
          </a:solidFill>
          <a:ln w="6350">
            <a:solidFill>
              <a:srgbClr val="26263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9531706" y="4279392"/>
            <a:ext cx="155996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300" kern="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BUDGET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9531706" y="4498848"/>
            <a:ext cx="155996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€45–62k</a:t>
            </a:r>
            <a:endParaRPr lang="en-US" sz="2000" dirty="0"/>
          </a:p>
        </p:txBody>
      </p:sp>
      <p:sp>
        <p:nvSpPr>
          <p:cNvPr id="27" name="Shape 25"/>
          <p:cNvSpPr/>
          <p:nvPr/>
        </p:nvSpPr>
        <p:spPr>
          <a:xfrm>
            <a:off x="1005840" y="5166360"/>
            <a:ext cx="10177272" cy="640080"/>
          </a:xfrm>
          <a:prstGeom prst="rect">
            <a:avLst/>
          </a:prstGeom>
          <a:solidFill>
            <a:srgbClr val="1A0E08"/>
          </a:solidFill>
          <a:ln w="19050">
            <a:solidFill>
              <a:srgbClr val="C8481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1280160" y="5166360"/>
            <a:ext cx="96286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8481A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★  RECOMMENDED  </a:t>
            </a:r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Produce in Portugal  </a:t>
            </a:r>
            <a:pPr indent="0" marL="0">
              <a:buNone/>
            </a:pPr>
            <a:r>
              <a:rPr lang="en-US" sz="13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·  Allied Motion Portugal · Hypermetal · Simoldes Group · Yazaki Saltano</a:t>
            </a:r>
            <a:endParaRPr lang="en-US" sz="1300" dirty="0"/>
          </a:p>
        </p:txBody>
      </p:sp>
      <p:sp>
        <p:nvSpPr>
          <p:cNvPr id="29" name="Shape 27"/>
          <p:cNvSpPr/>
          <p:nvPr/>
        </p:nvSpPr>
        <p:spPr>
          <a:xfrm>
            <a:off x="640080" y="6355080"/>
            <a:ext cx="10908792" cy="0"/>
          </a:xfrm>
          <a:prstGeom prst="line">
            <a:avLst/>
          </a:prstGeom>
          <a:noFill/>
          <a:ln w="6350">
            <a:solidFill>
              <a:srgbClr val="26263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008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 · Investor Deck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10177272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 / 10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07  ·  THE DATA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10908792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Europe's manufacturing graph,
</a:t>
            </a:r>
            <a:pPr indent="0" marL="0">
              <a:buNone/>
            </a:pPr>
            <a:r>
              <a:rPr lang="en-US" sz="44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already wired.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3108960"/>
            <a:ext cx="3453384" cy="182880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05840" y="3383280"/>
            <a:ext cx="27218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1,083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1005840" y="4343400"/>
            <a:ext cx="27218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EU manufacturers indexed across 17 countries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367784" y="3108960"/>
            <a:ext cx="3453384" cy="182880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33544" y="3383280"/>
            <a:ext cx="27218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27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4733544" y="4343400"/>
            <a:ext cx="27218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manufacturing processes mapped to capability tiers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8095488" y="3108960"/>
            <a:ext cx="3453384" cy="182880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461248" y="3383280"/>
            <a:ext cx="2721864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36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8461248" y="4343400"/>
            <a:ext cx="2721864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curated raw materials with photo + datasheet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40080" y="5212080"/>
            <a:ext cx="1090879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Italy 118  ·  Germany 81  ·  France 62  ·  Türkiye 56  ·  Belgium 55  ·  UK 54  ·  Spain 52  ·  Poland 51  ·  Switzerland 47  ·  Portugal 43  ·  and 7 more clusters. Growing weekly.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40080" y="6355080"/>
            <a:ext cx="10908792" cy="0"/>
          </a:xfrm>
          <a:prstGeom prst="line">
            <a:avLst/>
          </a:prstGeom>
          <a:noFill/>
          <a:ln w="6350">
            <a:solidFill>
              <a:srgbClr val="26263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 · Investor Deck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10177272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 / 10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11480"/>
            <a:ext cx="1090879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4B5563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08  ·  WHY NOW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640080" y="1005840"/>
            <a:ext cx="10908792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Europe is choosing
</a:t>
            </a:r>
            <a:pPr indent="0" marL="0">
              <a:buNone/>
            </a:pPr>
            <a:r>
              <a:rPr lang="en-US" sz="4400" b="1" dirty="0">
                <a:solidFill>
                  <a:srgbClr val="C8481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 build at home.</a:t>
            </a:r>
            <a:endParaRPr lang="en-US" sz="4400" dirty="0"/>
          </a:p>
        </p:txBody>
      </p:sp>
      <p:sp>
        <p:nvSpPr>
          <p:cNvPr id="4" name="Shape 2"/>
          <p:cNvSpPr/>
          <p:nvPr/>
        </p:nvSpPr>
        <p:spPr>
          <a:xfrm>
            <a:off x="640080" y="3017520"/>
            <a:ext cx="5271516" cy="118872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3017520"/>
            <a:ext cx="54864" cy="1188720"/>
          </a:xfrm>
          <a:prstGeom prst="rect">
            <a:avLst/>
          </a:prstGeom>
          <a:solidFill>
            <a:srgbClr val="C8481A"/>
          </a:solidFill>
          <a:ln w="12700">
            <a:solidFill>
              <a:srgbClr val="C8481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14400" y="3182112"/>
            <a:ext cx="48143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EU sovereignty mandate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14400" y="352044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ASAP, EDF, ReArm Europe — billions earmarked for domestic capacity. Compliance is no longer optional.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277356" y="3017520"/>
            <a:ext cx="5271516" cy="118872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6277356" y="3017520"/>
            <a:ext cx="54864" cy="1188720"/>
          </a:xfrm>
          <a:prstGeom prst="rect">
            <a:avLst/>
          </a:prstGeom>
          <a:solidFill>
            <a:srgbClr val="C8481A"/>
          </a:solidFill>
          <a:ln w="12700">
            <a:solidFill>
              <a:srgbClr val="C8481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51676" y="3182112"/>
            <a:ext cx="48143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AI-native operations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6551676" y="352044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Sonnet 4.5 reads PDFs, fetches links, names companies — what cost 6 weeks of human consulting now costs 90 seconds and €0.20.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" y="4480560"/>
            <a:ext cx="5271516" cy="118872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40080" y="4480560"/>
            <a:ext cx="54864" cy="1188720"/>
          </a:xfrm>
          <a:prstGeom prst="rect">
            <a:avLst/>
          </a:prstGeom>
          <a:solidFill>
            <a:srgbClr val="C8481A"/>
          </a:solidFill>
          <a:ln w="12700">
            <a:solidFill>
              <a:srgbClr val="C8481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14400" y="4645152"/>
            <a:ext cx="48143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Hardware founders are the buyers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14400" y="498348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Helsing, Tekever, Pilotix and 200+ peers will spend €100M+ on supplier discovery + qualification in 2026.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277356" y="4480560"/>
            <a:ext cx="5271516" cy="1188720"/>
          </a:xfrm>
          <a:prstGeom prst="rect">
            <a:avLst/>
          </a:prstGeom>
          <a:solidFill>
            <a:srgbClr val="13131B"/>
          </a:solidFill>
          <a:ln w="12700">
            <a:solidFill>
              <a:srgbClr val="262633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277356" y="4480560"/>
            <a:ext cx="54864" cy="1188720"/>
          </a:xfrm>
          <a:prstGeom prst="rect">
            <a:avLst/>
          </a:prstGeom>
          <a:solidFill>
            <a:srgbClr val="C8481A"/>
          </a:solidFill>
          <a:ln w="12700">
            <a:solidFill>
              <a:srgbClr val="C8481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551676" y="4645152"/>
            <a:ext cx="481431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Network effect compounds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6551676" y="4983480"/>
            <a:ext cx="4814316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E5E7EB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Every spec we run enriches the graph. Every supplier listed gets discovered. The data moat widens with each upload.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6355080"/>
            <a:ext cx="10908792" cy="0"/>
          </a:xfrm>
          <a:prstGeom prst="line">
            <a:avLst/>
          </a:prstGeom>
          <a:noFill/>
          <a:ln w="6350">
            <a:solidFill>
              <a:srgbClr val="26263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0080" y="644652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Inter" pitchFamily="34" charset="0"/>
                <a:ea typeface="Inter" pitchFamily="34" charset="-122"/>
                <a:cs typeface="Inter" pitchFamily="34" charset="-120"/>
              </a:rPr>
              <a:t>GETMILK · Investor Deck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0177272" y="644652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CA3A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 / 10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GETMILK — Investor Deck</dc:title>
  <dc:subject>PptxGenJS Presentation</dc:subject>
  <dc:creator>GETMILK</dc:creator>
  <cp:lastModifiedBy>GETMILK</cp:lastModifiedBy>
  <cp:revision>1</cp:revision>
  <dcterms:created xsi:type="dcterms:W3CDTF">2026-04-25T19:37:48Z</dcterms:created>
  <dcterms:modified xsi:type="dcterms:W3CDTF">2026-04-25T19:37:48Z</dcterms:modified>
</cp:coreProperties>
</file>